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38" r:id="rId4"/>
    <p:sldId id="349" r:id="rId5"/>
    <p:sldId id="347" r:id="rId6"/>
    <p:sldId id="350" r:id="rId7"/>
    <p:sldId id="351" r:id="rId8"/>
    <p:sldId id="348" r:id="rId9"/>
    <p:sldId id="364" r:id="rId10"/>
    <p:sldId id="339" r:id="rId11"/>
    <p:sldId id="342" r:id="rId12"/>
    <p:sldId id="340" r:id="rId13"/>
    <p:sldId id="341" r:id="rId14"/>
    <p:sldId id="343" r:id="rId15"/>
    <p:sldId id="346" r:id="rId16"/>
    <p:sldId id="352" r:id="rId17"/>
    <p:sldId id="353" r:id="rId18"/>
    <p:sldId id="354" r:id="rId19"/>
    <p:sldId id="355" r:id="rId20"/>
    <p:sldId id="356" r:id="rId21"/>
    <p:sldId id="357" r:id="rId22"/>
    <p:sldId id="359" r:id="rId23"/>
    <p:sldId id="360" r:id="rId24"/>
    <p:sldId id="361" r:id="rId25"/>
    <p:sldId id="362" r:id="rId26"/>
    <p:sldId id="333" r:id="rId27"/>
    <p:sldId id="334" r:id="rId28"/>
    <p:sldId id="329" r:id="rId29"/>
    <p:sldId id="363" r:id="rId30"/>
    <p:sldId id="332" r:id="rId31"/>
    <p:sldId id="344" r:id="rId32"/>
    <p:sldId id="345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0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96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50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71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3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9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43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14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22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70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45DB9-078A-4F6E-858C-449845B0B162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1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571500" y="2344088"/>
            <a:ext cx="8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PROGETTO SMARTGOAL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altLang="it-IT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INDIVIDUAL TRAINING</a:t>
            </a:r>
          </a:p>
        </p:txBody>
      </p:sp>
      <p:sp>
        <p:nvSpPr>
          <p:cNvPr id="2" name="Rettangolo 1"/>
          <p:cNvSpPr/>
          <p:nvPr/>
        </p:nvSpPr>
        <p:spPr>
          <a:xfrm>
            <a:off x="863588" y="5013176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PROGETTO REALIZZATO DA </a:t>
            </a:r>
            <a:br>
              <a:rPr lang="it-IT" altLang="it-IT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ANDREA GOLIA</a:t>
            </a:r>
            <a:r>
              <a:rPr lang="it-IT" alt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,</a:t>
            </a:r>
            <a:r>
              <a:rPr lang="it-IT" altLang="it-IT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2013</a:t>
            </a:r>
          </a:p>
        </p:txBody>
      </p:sp>
      <p:sp>
        <p:nvSpPr>
          <p:cNvPr id="4" name="Shape 14"/>
          <p:cNvSpPr/>
          <p:nvPr/>
        </p:nvSpPr>
        <p:spPr>
          <a:xfrm>
            <a:off x="0" y="6244444"/>
            <a:ext cx="9144000" cy="609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79999" tIns="179999" rIns="179999" bIns="179999">
            <a:spAutoFit/>
          </a:bodyPr>
          <a:lstStyle>
            <a:lvl1pPr defTabSz="914400">
              <a:spcBef>
                <a:spcPts val="100"/>
              </a:spcBef>
              <a:defRPr sz="600">
                <a:solidFill>
                  <a:schemeClr val="accent6">
                    <a:lumOff val="34901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algn="ctr"/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Le informazioni contenute in questo documento sono di proprietà di Andrea Golia e del destinatario del documento. Tali informazioni possono essere utilizzate solo dalle persone destinatarie della presentazione. </a:t>
            </a:r>
            <a:br>
              <a:rPr lang="it-IT" sz="8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Copiare, pubblicare o distribuire il materiale contenuto in questo documento è proibito e può essere illegale.</a:t>
            </a:r>
          </a:p>
        </p:txBody>
      </p:sp>
    </p:spTree>
    <p:extLst>
      <p:ext uri="{BB962C8B-B14F-4D97-AF65-F5344CB8AC3E}">
        <p14:creationId xmlns:p14="http://schemas.microsoft.com/office/powerpoint/2010/main" val="105411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I 5 PUNTI DI SMARTGOAL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2879812" y="1834946"/>
            <a:ext cx="3384376" cy="3970318"/>
            <a:chOff x="2555776" y="1690930"/>
            <a:chExt cx="3384376" cy="3970318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3970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3600" dirty="0"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3600" dirty="0"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3600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3600" dirty="0"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3600" dirty="0"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3" name="Rettangolo 2"/>
            <p:cNvSpPr/>
            <p:nvPr/>
          </p:nvSpPr>
          <p:spPr>
            <a:xfrm>
              <a:off x="2555776" y="1690930"/>
              <a:ext cx="612000" cy="39703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3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3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3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3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3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3851078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STEP: PERCHÉ?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48472" y="1196752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L’ALLENAMENTO È SUDDIVISO IN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PIÙ MOMENTI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, DETTI STEP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IL BAMBINO APPRENDE MEGLIO LE INFORMAZIONI POICHÉ IMPARA IN MANIERA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GRADUALE 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SI RIDUCE IL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RISCHIO DI SOVRACCARICARE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L’ALLIEVO DI INFORMAZIONI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L’ALLENATORE PUÒ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CURARE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MEGLIO 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DETTAGLI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E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CORREGGERE TEMPESTIVAMENTE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L’ERRORE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298728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STEP - 1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48472" y="1988840"/>
            <a:ext cx="543600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OGNI STEP DEVE ESSERE SVILUPPATO SECONDO UNA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PROGRESSIONE DIDATTICA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PRESTABILITA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DIFFICOLTÀ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DEGLI STEP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NON È PROGRESSIVA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OGNI STEP HA UN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MACRO-OBIETTIVO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E DIVERSI 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MICRO-OBIETTIVI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PER SVILUPPARE LA CORRETTA PROGRESSIONE DIDATTICA È NECESSARIO SAPER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COLLEGARE I DIVERSI OBIETTIVI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SENZA PERDERE ATTENZIONE SUI PRINCIPI TATTICI DA INSEGNARE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696601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STEP - 2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48472" y="1052736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DURATA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DI OGNI STEP È DI CIRCA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10 MINUTI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 IL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TEMPO NECESSARIO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AL RAGGIUNGIMENTO DEGLI OBIETTIVI MINIMI PREFISSATI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LA STRUTTURA DELL’ALLENAMENTO 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PICCOLI CIRCUITI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RICREA 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DINAMICITÀ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DEL RITMO PARTITA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LA MAGGIOR PARTE DEGLI STEP PREVEDE SITUAZIONI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DOMINIO PALLA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2258226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STEP - 3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48472" y="1412776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2400" b="1" u="sng" dirty="0">
                <a:solidFill>
                  <a:schemeClr val="tx1"/>
                </a:solidFill>
                <a:latin typeface="Candara" panose="020E0502030303020204" pitchFamily="34" charset="0"/>
              </a:rPr>
              <a:t>SMART CHALLENGE</a:t>
            </a:r>
            <a:br>
              <a:rPr lang="it-IT" altLang="it-IT" sz="2400" b="1" u="sng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L’ULTIMO STEP E’ CHIAMATO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SMART CHALLENGE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IL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GIOCATORE SFIDA L’ALLENATORE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ESEGUENDO TUTTI GLI STEP CONTEMPORANEAMENTE 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TRAMITE UNA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TABELLA DI PUNTEGGI CODIFICATA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VIENE DECRETATO IL VINCITORE DELLA SFIDA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(vedi allegato)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383917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MISURABILITÀ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1268760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Misurabilità come criterio di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VALUTAZIONE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tangibile </a:t>
            </a:r>
            <a:r>
              <a:rPr lang="it-IT" altLang="it-IT" sz="1800" cap="all" dirty="0" err="1">
                <a:solidFill>
                  <a:schemeClr val="tx1"/>
                </a:solidFill>
                <a:latin typeface="Candara" panose="020E0502030303020204" pitchFamily="34" charset="0"/>
              </a:rPr>
              <a:t>deLLA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VELOCITà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DI ESECUZIONE</a:t>
            </a:r>
            <a:endParaRPr lang="it-IT" altLang="it-IT" sz="1800" b="1" cap="all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CALCOLO VELOCITà ATTRAVERSO L’USO DEL </a:t>
            </a:r>
            <a:r>
              <a:rPr lang="it-IT" altLang="it-IT" sz="1800" b="1" cap="all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CRONOMETRO 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STIMOLA LA </a:t>
            </a:r>
            <a:r>
              <a:rPr lang="it-IT" altLang="it-IT" sz="1800" b="1" cap="all" dirty="0" err="1">
                <a:solidFill>
                  <a:schemeClr val="tx1"/>
                </a:solidFill>
                <a:latin typeface="Candara" panose="020E0502030303020204" pitchFamily="34" charset="0"/>
              </a:rPr>
              <a:t>VOLONTà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DI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 SUPERARSI 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L’ALLENATORE DEVE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SOTTOLINEARE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ANCHE 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MIGLIORAMENTI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MINIMI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MISURAZIONE PRELIMINARE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di OGNI STEP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MISURAZIONE FINALE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UNENDO TUTTI GLI STEP</a:t>
            </a:r>
            <a:endParaRPr lang="it-IT" altLang="it-IT" sz="1800" b="1" i="1" cap="all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3759586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ARMONIA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908720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SI ARTICOLA IN:</a:t>
            </a:r>
            <a:endParaRPr lang="it-IT" altLang="it-IT" sz="18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800100" lvl="1" indent="-34290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TECNICA</a:t>
            </a:r>
          </a:p>
          <a:p>
            <a:pPr marL="800100" lvl="1" indent="-34290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PSICOLOGICA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2735289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ARMONIA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980728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3000"/>
              </a:spcAft>
            </a:pPr>
            <a:r>
              <a:rPr lang="it-IT" altLang="it-IT" sz="2400" b="1" u="sng" dirty="0">
                <a:solidFill>
                  <a:schemeClr val="tx1"/>
                </a:solidFill>
                <a:latin typeface="Candara" panose="020E0502030303020204" pitchFamily="34" charset="0"/>
              </a:rPr>
              <a:t>TECNICA</a:t>
            </a:r>
            <a:endParaRPr lang="it-IT" altLang="it-IT" sz="2400" b="1" i="1" u="sng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CORREZIONE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EFFICACE DEI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GESTI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TECNICI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FOCALIZZARE L’ATTENZIONE SULLA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COORDINAZIONE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DEI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MOVIMENTI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PORRE COME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OBIETTIVO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L’USO DI UNA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CORRETTA GESTUALITA’ 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ASSOCIARE UN’ALTA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INTENSITA’ </a:t>
            </a:r>
            <a:b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ALL’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ESECUZIONE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grpSp>
        <p:nvGrpSpPr>
          <p:cNvPr id="16" name="Gruppo 15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0719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ARMONIA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980728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it-IT" altLang="it-IT" sz="2400" b="1" u="sng" dirty="0">
                <a:solidFill>
                  <a:schemeClr val="tx1"/>
                </a:solidFill>
                <a:latin typeface="Candara" panose="020E0502030303020204" pitchFamily="34" charset="0"/>
              </a:rPr>
              <a:t>PSICOLOGICA</a:t>
            </a:r>
            <a:endParaRPr lang="it-IT" altLang="it-IT" sz="2400" u="sng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GESTIONE DEL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RAPPORTO 1 A 1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E DEI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GRUPPI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UTILIZZO DEL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COMANDO VOCALE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(ABOLIZIONE DEL FISCHIETTO) PER 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CREAZIONE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DI UN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RAPPORTO INTERPERSONALE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E COME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STRUMENTO MOTIVAZIONALE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INTERAZIONE NEI MOMENTI DI PAUSA PER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EVITARE NOIA DA AFFATICAMENTO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STIMOLO ALL’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AUTOVALUTAZIONE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5428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ARMONIA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1268760"/>
            <a:ext cx="5472000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it-IT" altLang="it-IT" sz="2100" b="1" u="sng" dirty="0">
                <a:solidFill>
                  <a:schemeClr val="tx1"/>
                </a:solidFill>
                <a:latin typeface="Candara" panose="020E0502030303020204" pitchFamily="34" charset="0"/>
              </a:rPr>
              <a:t>PSICOLOGICA: LINGUAGGIO</a:t>
            </a:r>
            <a:endParaRPr lang="it-IT" altLang="it-IT" sz="2100" u="sng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EVITARE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 STIMOLAZIONI NEGATIVE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CREARE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PERCORSI PSICOLOGICI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OTTIMALI</a:t>
            </a:r>
          </a:p>
          <a:p>
            <a:pPr marL="742950" lvl="1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MOTIVANDO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 IL BAMBINO ATTRAVERSO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RINFORZI POSITIVI</a:t>
            </a:r>
          </a:p>
          <a:p>
            <a:pPr marL="742950" lvl="1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SENSIBILIZZANDO IL BAMBINO A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SUPERARE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 LE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DIFFICOLTA’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 (ES. «PUOI FARLO»)</a:t>
            </a:r>
          </a:p>
          <a:p>
            <a:pPr marL="742950" lvl="1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GENERANDO NEL BAMBINO IL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DESIDERIO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 DI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MIGLIORARE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 UNA DETERMINATA DINAMICA </a:t>
            </a:r>
            <a:b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(ES. «PUOI FARLO MEGLIO»)</a:t>
            </a:r>
          </a:p>
          <a:p>
            <a:pPr marL="742950" lvl="1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ALLINEANDO IL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LINGUAGGIO NON VERBALE </a:t>
            </a: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A QUELLO </a:t>
            </a:r>
            <a:r>
              <a:rPr lang="it-IT" alt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VERBALE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77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5481" y="2528900"/>
            <a:ext cx="779303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it-IT" altLang="it-IT" sz="2400" b="1"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  <a:endParaRPr lang="it-IT" altLang="it-IT" sz="2400" b="1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1939532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ARMONIA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1340768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it-IT" altLang="it-IT" sz="2100" b="1" u="sng" cap="all" dirty="0">
                <a:solidFill>
                  <a:schemeClr val="tx1"/>
                </a:solidFill>
                <a:latin typeface="Candara" panose="020E0502030303020204" pitchFamily="34" charset="0"/>
              </a:rPr>
              <a:t>PSICOLOGICA: OBIETTIVI</a:t>
            </a:r>
            <a:endParaRPr lang="it-IT" altLang="it-IT" sz="2100" i="1" u="sng" cap="all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FAR SCEGLIERE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AL BAMBINO GLI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OBIETTIVI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TECNICI DA RAGGIUNGERE</a:t>
            </a:r>
            <a:endParaRPr lang="it-IT" altLang="it-IT" sz="1800" b="1" cap="all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DARSI DELLE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TEMPISTICHE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DI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RAGGIUNGIMENTO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AUTOVALUTARE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I RISULTATI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LASCIARE LIBERA SCELTA DI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MANTENERE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L’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OBIETTIVO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O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 CAMBIARLO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INSEGNARE UNA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SANA COMPETITIVITà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ATTRAVERSO LE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SMARTCHALLENGE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b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(VEDI ALLEGATO)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1649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RIPETITIVITA’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1556792"/>
            <a:ext cx="54360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Ripetitività intesa come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REGOLARITà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IMPOSTA </a:t>
            </a:r>
            <a:b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A UNA SERIE DI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RITORNI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O DI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RIPETIZIONI</a:t>
            </a:r>
            <a:b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cap="all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endParaRPr lang="it-IT" altLang="it-IT" sz="1800" cap="all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2400" cap="all" dirty="0" err="1">
                <a:solidFill>
                  <a:schemeClr val="tx1"/>
                </a:solidFill>
                <a:latin typeface="Candara" panose="020E0502030303020204" pitchFamily="34" charset="0"/>
              </a:rPr>
              <a:t>UTILITà</a:t>
            </a:r>
            <a:r>
              <a:rPr lang="it-IT" altLang="it-IT" sz="2400" cap="all" dirty="0">
                <a:solidFill>
                  <a:schemeClr val="tx1"/>
                </a:solidFill>
                <a:latin typeface="Candara" panose="020E0502030303020204" pitchFamily="34" charset="0"/>
              </a:rPr>
              <a:t>: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REPLICARE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MOLTEPLICI VOLTE AIUTA A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IMPARARE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LA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RIELABORAZIONE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DI UN’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ESPERIENZA PERSONALE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è IL MIGLIOR MODO PER IMPARARE</a:t>
            </a:r>
            <a:endParaRPr lang="it-IT" altLang="it-IT" sz="1800" b="1" cap="all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887649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RIPETITIVITA’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2551544"/>
            <a:ext cx="5436000" cy="2389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ATTRAVERSO LA SCELTA DEL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MACRO OBIETTIVO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DELLA SEDUTA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FOCALIZZANDO L’ATTENZIONE SULLA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RIPETIZIONE DELL’OBIETTIVO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INDIVIDUATO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INTERVENENDO CON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FEEDBACK CORRETTIVI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OGNI QUALVOLTA LO SI RENGA NECESSARIO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6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419872" y="1916832"/>
            <a:ext cx="4032448" cy="582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2400" cap="all" dirty="0">
                <a:solidFill>
                  <a:schemeClr val="tx1"/>
                </a:solidFill>
                <a:latin typeface="Candara" panose="020E0502030303020204" pitchFamily="34" charset="0"/>
              </a:rPr>
              <a:t>Come applicarla?</a:t>
            </a:r>
          </a:p>
        </p:txBody>
      </p:sp>
    </p:spTree>
    <p:extLst>
      <p:ext uri="{BB962C8B-B14F-4D97-AF65-F5344CB8AC3E}">
        <p14:creationId xmlns:p14="http://schemas.microsoft.com/office/powerpoint/2010/main" val="948965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TEMPISMO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2047488"/>
            <a:ext cx="5256000" cy="267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PRINCIPIO</a:t>
            </a:r>
            <a:r>
              <a:rPr lang="it-IT" altLang="it-IT" sz="1800" cap="all" dirty="0">
                <a:solidFill>
                  <a:srgbClr val="FF0000"/>
                </a:solidFill>
                <a:latin typeface="Candara" panose="020E0502030303020204" pitchFamily="34" charset="0"/>
              </a:rPr>
              <a:t> 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CHE ABBINA LA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CAPACITà </a:t>
            </a:r>
            <a:r>
              <a:rPr lang="it-IT" altLang="it-IT" sz="1800" b="1" cap="all" dirty="0" err="1">
                <a:solidFill>
                  <a:schemeClr val="tx1"/>
                </a:solidFill>
                <a:latin typeface="Candara" panose="020E0502030303020204" pitchFamily="34" charset="0"/>
              </a:rPr>
              <a:t>dECISIONALE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ALLA REALIZZAZIONE DEL </a:t>
            </a:r>
            <a:r>
              <a:rPr lang="it-IT" altLang="it-IT" sz="1800" b="1" cap="all" dirty="0">
                <a:solidFill>
                  <a:schemeClr val="tx1"/>
                </a:solidFill>
                <a:latin typeface="Candara" panose="020E0502030303020204" pitchFamily="34" charset="0"/>
              </a:rPr>
              <a:t>GESTO TECNICO</a:t>
            </a:r>
            <a:r>
              <a:rPr lang="it-IT" altLang="it-IT" sz="1800" cap="all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807635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TEMPISMO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1196752"/>
            <a:ext cx="5436000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COME ALLENO IL TEMPISMO?</a:t>
            </a: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PSICOCINETICA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CON SEGNALATORI DI CAMPO CHE FUNGONO DA AVVERSARI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ASSOCIANDO UN COLORE ALLA POSIZIONE DELL’AVVERSARIO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OCCUPANDO LO SPAZIO LIBERO IN RISPOSTA A UNA RICHIESTA TECNICA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u="sng" dirty="0">
                <a:solidFill>
                  <a:schemeClr val="tx1"/>
                </a:solidFill>
                <a:latin typeface="Candara" panose="020E0502030303020204" pitchFamily="34" charset="0"/>
              </a:rPr>
              <a:t>VARIANTE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: FACENDO DECIDERE AUTONOMAMENTE AL GIOCATORE IL COLORE DA CHIAMARE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2" name="Rettangolo 1"/>
          <p:cNvSpPr/>
          <p:nvPr/>
        </p:nvSpPr>
        <p:spPr>
          <a:xfrm>
            <a:off x="-1217485" y="30745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383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TEMPISMO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19872" y="908720"/>
            <a:ext cx="5436000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it-IT" altLang="it-IT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OBIETTIVI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1800" u="sng" dirty="0">
                <a:solidFill>
                  <a:schemeClr val="tx1"/>
                </a:solidFill>
                <a:latin typeface="Candara" panose="020E0502030303020204" pitchFamily="34" charset="0"/>
              </a:rPr>
              <a:t>ALLENATORE 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FONDERE GESTI TECNICI E CARICO COGNITIVO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it-IT" sz="1800" u="sng" dirty="0">
                <a:solidFill>
                  <a:schemeClr val="tx1"/>
                </a:solidFill>
                <a:latin typeface="Candara" panose="020E0502030303020204" pitchFamily="34" charset="0"/>
              </a:rPr>
              <a:t>GIOCATORE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</a:rPr>
              <a:t>MIGLIORARE L’ANTICIPAZIONE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2" name="Rettangolo 1"/>
          <p:cNvSpPr/>
          <p:nvPr/>
        </p:nvSpPr>
        <p:spPr>
          <a:xfrm>
            <a:off x="-1217485" y="30745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323528" y="2090172"/>
            <a:ext cx="3384376" cy="2677656"/>
            <a:chOff x="2555776" y="1690930"/>
            <a:chExt cx="3384376" cy="2677656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175992" y="1690930"/>
              <a:ext cx="276416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TEP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ISURABILITÀ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RMONIA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solidFill>
                    <a:schemeClr val="bg1">
                      <a:lumMod val="85000"/>
                    </a:schemeClr>
                  </a:solidFill>
                  <a:latin typeface="Candara" panose="020E0502030303020204" pitchFamily="34" charset="0"/>
                </a:rPr>
                <a:t>IPETITIVITÀ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it-IT" altLang="it-IT" sz="2400" b="1" dirty="0">
                  <a:latin typeface="Candara" panose="020E0502030303020204" pitchFamily="34" charset="0"/>
                </a:rPr>
                <a:t>EMPISMO</a:t>
              </a: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555776" y="1690930"/>
              <a:ext cx="612000" cy="2677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S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M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A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>
                      <a:lumMod val="75000"/>
                    </a:schemeClr>
                  </a:solidFill>
                  <a:latin typeface="Candara" panose="020E0502030303020204" pitchFamily="34" charset="0"/>
                </a:rPr>
                <a:t>R</a:t>
              </a:r>
            </a:p>
            <a:p>
              <a:pPr algn="ctr">
                <a:spcBef>
                  <a:spcPct val="50000"/>
                </a:spcBef>
              </a:pPr>
              <a:r>
                <a:rPr lang="it-IT" sz="2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768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75481" y="285750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</p:txBody>
      </p:sp>
    </p:spTree>
    <p:extLst>
      <p:ext uri="{BB962C8B-B14F-4D97-AF65-F5344CB8AC3E}">
        <p14:creationId xmlns:p14="http://schemas.microsoft.com/office/powerpoint/2010/main" val="2409145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628800"/>
            <a:ext cx="7750865" cy="2880320"/>
          </a:xfrm>
        </p:spPr>
        <p:txBody>
          <a:bodyPr vert="horz" lIns="91440" tIns="45720" rIns="91440" bIns="45720" rtlCol="0">
            <a:noAutofit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METODO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APPRENDIMENTO TECNICO-TATTICO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SMARTGOAL</a:t>
            </a: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definizione dei micro/macro obiettivi della seduta </a:t>
            </a: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traslazione degli obiettivi sotto forma di esercitazione</a:t>
            </a:r>
            <a:br>
              <a:rPr lang="it-IT" altLang="it-IT" sz="14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14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14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4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METODO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COMUNICAZIONE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SMARTGOAL</a:t>
            </a: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gestione del linguaggio verbale (secondo linee guida codificate)</a:t>
            </a: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gestione del linguaggio non verbale (secondo linee guida codificate)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CORSO SMARTCOACH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80699" y="5661248"/>
            <a:ext cx="665073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STESSI FORMAT E PRINCIPI SI APPLICANO IN MODO TRASVERSALE ALLE SIUTAZIONI INDIVIDUALI E COLLETIVE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</a:t>
            </a: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 </a:t>
            </a: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1865308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7599" y="1556792"/>
            <a:ext cx="6444896" cy="2736304"/>
          </a:xfrm>
        </p:spPr>
        <p:txBody>
          <a:bodyPr vert="horz" lIns="91440" tIns="45720" rIns="91440" bIns="45720" rtlCol="0">
            <a:noAutofit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SMARTGOAL PREVEDE UN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PERCORSO DI CRESCITA FORMATIVO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PER GLI ALLENATORI CHE ADERISCONO AL PROGETTO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 SONO STRUTTURATI IN DIVERSI LIVELLI:</a:t>
            </a:r>
          </a:p>
          <a:p>
            <a:pPr marL="285750" indent="-28575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CORSO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INDIVIDUALE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(individuali)</a:t>
            </a:r>
          </a:p>
          <a:p>
            <a:pPr marL="285750" indent="-28575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CORSO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TECNICO-TATTICO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(lavoro in squadra/gruppo)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LE CERTIFICAZIONI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</a:t>
            </a: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 </a:t>
            </a: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2511463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9552" y="2060848"/>
            <a:ext cx="6444896" cy="273630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altLang="it-IT" sz="24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291736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05136"/>
            <a:ext cx="8534400" cy="46482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spcBef>
                <a:spcPts val="0"/>
              </a:spcBef>
              <a:spcAft>
                <a:spcPts val="3600"/>
              </a:spcAft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NATA COME SCUOLA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PERFEZIONAMENTO CALCISTICO INDIVIDUALE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, È OGGI UNA METODOLOGIA CHE ESTENDE I SUOI PRINCIPI TECNICO-TATTICI AL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GIOCO COLLETTIVO</a:t>
            </a:r>
            <a:b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3600"/>
              </a:spcAft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MODELLO DI ALLENAMENTO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INNOVATIVO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E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MODERNO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PER LA CAPACITÀ DI LAVORARE SIMULTANEAMENTE SU PIÙ OBIETTIVI, ADATTATO ALL’INTENSITÀ DEL CALCIO ATTUALE E FOCALIZZATO SULL’AUTOEFFICACIA DEL GIOCATORE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3600"/>
              </a:spcAft>
              <a:buChar char="•"/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E’ PRIMA DI TUTTO UNO STILE DI VITA CHE METTE AL CENTRO UN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CODICE ETICO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COSTRUTTIVO ED EDUCATIVO NEL PERCORSO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CRESCITA PERSONALE, TECNICA E COGNITIVA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DEL GIOCATORE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>
                <a:latin typeface="Candara" panose="020E0502030303020204" pitchFamily="34" charset="0"/>
                <a:cs typeface="Helvetica" panose="020B0604020202020204" pitchFamily="34" charset="0"/>
              </a:rPr>
              <a:t>IL PROGETTO SMARTGOAL</a:t>
            </a:r>
            <a:endParaRPr lang="it-IT" altLang="it-IT" sz="3200" b="1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19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89645" y="1557024"/>
            <a:ext cx="2700480" cy="1728192"/>
          </a:xfrm>
        </p:spPr>
        <p:txBody>
          <a:bodyPr vert="horz" lIns="91440" tIns="45720" rIns="91440" bIns="45720" rtlCol="0">
            <a:noAutofit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ANDREA GOLIA</a:t>
            </a:r>
            <a:b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FONDATORE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TECNICO QUALIFICATO UEFA B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2" name="Rettangolo 1"/>
          <p:cNvSpPr/>
          <p:nvPr/>
        </p:nvSpPr>
        <p:spPr>
          <a:xfrm>
            <a:off x="467544" y="1557024"/>
            <a:ext cx="1620000" cy="20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8" name="Rettangolo 7"/>
          <p:cNvSpPr/>
          <p:nvPr/>
        </p:nvSpPr>
        <p:spPr>
          <a:xfrm>
            <a:off x="4807889" y="4365336"/>
            <a:ext cx="1620000" cy="20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9" name="Rettangolo 8"/>
          <p:cNvSpPr/>
          <p:nvPr/>
        </p:nvSpPr>
        <p:spPr>
          <a:xfrm>
            <a:off x="467544" y="4365336"/>
            <a:ext cx="1620000" cy="20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189645" y="4365336"/>
            <a:ext cx="2700480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LUCA DE VIVO</a:t>
            </a:r>
            <a:b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ALLENATORE</a:t>
            </a:r>
            <a:endParaRPr lang="it-IT" altLang="it-IT" sz="1400" b="1" i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TECNICO QUALIFICATO</a:t>
            </a:r>
            <a:b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UEFA C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CORSO SMARTGOAL</a:t>
            </a:r>
            <a:b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PERSONAL TRAINING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endParaRPr lang="it-IT" altLang="it-IT" sz="1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endParaRPr lang="it-IT" altLang="it-IT" sz="1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6552040" y="4365336"/>
            <a:ext cx="2700480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SAMUELE CASADEI</a:t>
            </a:r>
            <a:br>
              <a:rPr lang="it-IT" altLang="it-IT" sz="14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ALLENATORE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CORSO SMARTGOAL</a:t>
            </a:r>
            <a:br>
              <a:rPr lang="it-IT" altLang="it-IT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PERSONAL TRAINING</a:t>
            </a:r>
            <a:endParaRPr lang="it-IT" altLang="it-IT" sz="1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endParaRPr lang="it-IT" altLang="it-IT" sz="1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36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75481" y="285750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ALLEGATI</a:t>
            </a:r>
          </a:p>
        </p:txBody>
      </p:sp>
    </p:spTree>
    <p:extLst>
      <p:ext uri="{BB962C8B-B14F-4D97-AF65-F5344CB8AC3E}">
        <p14:creationId xmlns:p14="http://schemas.microsoft.com/office/powerpoint/2010/main" val="1090497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93038" cy="1143000"/>
          </a:xfrm>
        </p:spPr>
        <p:txBody>
          <a:bodyPr/>
          <a:lstStyle/>
          <a:p>
            <a:r>
              <a:rPr lang="it-IT" altLang="it-IT">
                <a:solidFill>
                  <a:schemeClr val="hlink"/>
                </a:solidFill>
              </a:rPr>
              <a:t>TABELLA PUNTEGGI</a:t>
            </a:r>
          </a:p>
        </p:txBody>
      </p:sp>
      <p:sp>
        <p:nvSpPr>
          <p:cNvPr id="23555" name="Text Box 35"/>
          <p:cNvSpPr txBox="1">
            <a:spLocks noChangeArrowheads="1"/>
          </p:cNvSpPr>
          <p:nvPr/>
        </p:nvSpPr>
        <p:spPr bwMode="auto">
          <a:xfrm>
            <a:off x="457200" y="2057400"/>
            <a:ext cx="2209800" cy="6508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3600">
                <a:latin typeface="Times New Roman" pitchFamily="18" charset="0"/>
              </a:rPr>
              <a:t>PLAYER</a:t>
            </a:r>
          </a:p>
        </p:txBody>
      </p:sp>
      <p:sp>
        <p:nvSpPr>
          <p:cNvPr id="23556" name="Text Box 37"/>
          <p:cNvSpPr txBox="1">
            <a:spLocks noChangeArrowheads="1"/>
          </p:cNvSpPr>
          <p:nvPr/>
        </p:nvSpPr>
        <p:spPr bwMode="auto">
          <a:xfrm>
            <a:off x="4876800" y="2057400"/>
            <a:ext cx="2209800" cy="6508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3600">
                <a:latin typeface="Times New Roman" pitchFamily="18" charset="0"/>
              </a:rPr>
              <a:t>MISTER</a:t>
            </a:r>
          </a:p>
        </p:txBody>
      </p:sp>
      <p:sp>
        <p:nvSpPr>
          <p:cNvPr id="23557" name="Text Box 39"/>
          <p:cNvSpPr txBox="1">
            <a:spLocks noChangeArrowheads="1"/>
          </p:cNvSpPr>
          <p:nvPr/>
        </p:nvSpPr>
        <p:spPr bwMode="auto">
          <a:xfrm>
            <a:off x="457200" y="27432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200</a:t>
            </a:r>
          </a:p>
        </p:txBody>
      </p:sp>
      <p:sp>
        <p:nvSpPr>
          <p:cNvPr id="23558" name="Text Box 41"/>
          <p:cNvSpPr txBox="1">
            <a:spLocks noChangeArrowheads="1"/>
          </p:cNvSpPr>
          <p:nvPr/>
        </p:nvSpPr>
        <p:spPr bwMode="auto">
          <a:xfrm>
            <a:off x="4876800" y="27432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200 </a:t>
            </a:r>
          </a:p>
        </p:txBody>
      </p:sp>
      <p:sp>
        <p:nvSpPr>
          <p:cNvPr id="23559" name="Text Box 43"/>
          <p:cNvSpPr txBox="1">
            <a:spLocks noChangeArrowheads="1"/>
          </p:cNvSpPr>
          <p:nvPr/>
        </p:nvSpPr>
        <p:spPr bwMode="auto">
          <a:xfrm>
            <a:off x="1371600" y="2743200"/>
            <a:ext cx="28956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goal siglato</a:t>
            </a:r>
          </a:p>
        </p:txBody>
      </p:sp>
      <p:sp>
        <p:nvSpPr>
          <p:cNvPr id="23560" name="Text Box 44"/>
          <p:cNvSpPr txBox="1">
            <a:spLocks noChangeArrowheads="1"/>
          </p:cNvSpPr>
          <p:nvPr/>
        </p:nvSpPr>
        <p:spPr bwMode="auto">
          <a:xfrm>
            <a:off x="5791200" y="2743200"/>
            <a:ext cx="29718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tiro fuori</a:t>
            </a:r>
          </a:p>
        </p:txBody>
      </p:sp>
      <p:sp>
        <p:nvSpPr>
          <p:cNvPr id="23561" name="Text Box 45"/>
          <p:cNvSpPr txBox="1">
            <a:spLocks noChangeArrowheads="1"/>
          </p:cNvSpPr>
          <p:nvPr/>
        </p:nvSpPr>
        <p:spPr bwMode="auto">
          <a:xfrm>
            <a:off x="457200" y="32004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400</a:t>
            </a:r>
          </a:p>
        </p:txBody>
      </p:sp>
      <p:sp>
        <p:nvSpPr>
          <p:cNvPr id="23562" name="Text Box 46"/>
          <p:cNvSpPr txBox="1">
            <a:spLocks noChangeArrowheads="1"/>
          </p:cNvSpPr>
          <p:nvPr/>
        </p:nvSpPr>
        <p:spPr bwMode="auto">
          <a:xfrm>
            <a:off x="1371600" y="3200400"/>
            <a:ext cx="2895600" cy="8318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goal siglato negli angoli delimitati</a:t>
            </a:r>
          </a:p>
        </p:txBody>
      </p:sp>
      <p:sp>
        <p:nvSpPr>
          <p:cNvPr id="23563" name="Text Box 47"/>
          <p:cNvSpPr txBox="1">
            <a:spLocks noChangeArrowheads="1"/>
          </p:cNvSpPr>
          <p:nvPr/>
        </p:nvSpPr>
        <p:spPr bwMode="auto">
          <a:xfrm>
            <a:off x="5791200" y="3124200"/>
            <a:ext cx="29718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dimenticanza</a:t>
            </a:r>
          </a:p>
        </p:txBody>
      </p:sp>
      <p:sp>
        <p:nvSpPr>
          <p:cNvPr id="23564" name="Text Box 48"/>
          <p:cNvSpPr txBox="1">
            <a:spLocks noChangeArrowheads="1"/>
          </p:cNvSpPr>
          <p:nvPr/>
        </p:nvSpPr>
        <p:spPr bwMode="auto">
          <a:xfrm>
            <a:off x="5791200" y="3657600"/>
            <a:ext cx="2971800" cy="8318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errore tecnico/tattico</a:t>
            </a:r>
          </a:p>
        </p:txBody>
      </p:sp>
      <p:sp>
        <p:nvSpPr>
          <p:cNvPr id="23565" name="Text Box 49"/>
          <p:cNvSpPr txBox="1">
            <a:spLocks noChangeArrowheads="1"/>
          </p:cNvSpPr>
          <p:nvPr/>
        </p:nvSpPr>
        <p:spPr bwMode="auto">
          <a:xfrm>
            <a:off x="5791200" y="4495800"/>
            <a:ext cx="3048000" cy="11969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Per ogni tiro che colpisce palo, traversa o incrocio dei pali</a:t>
            </a:r>
          </a:p>
        </p:txBody>
      </p:sp>
      <p:sp>
        <p:nvSpPr>
          <p:cNvPr id="23566" name="Text Box 50"/>
          <p:cNvSpPr txBox="1">
            <a:spLocks noChangeArrowheads="1"/>
          </p:cNvSpPr>
          <p:nvPr/>
        </p:nvSpPr>
        <p:spPr bwMode="auto">
          <a:xfrm>
            <a:off x="4876800" y="32004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200 </a:t>
            </a:r>
          </a:p>
        </p:txBody>
      </p:sp>
      <p:sp>
        <p:nvSpPr>
          <p:cNvPr id="23567" name="Text Box 51"/>
          <p:cNvSpPr txBox="1">
            <a:spLocks noChangeArrowheads="1"/>
          </p:cNvSpPr>
          <p:nvPr/>
        </p:nvSpPr>
        <p:spPr bwMode="auto">
          <a:xfrm>
            <a:off x="4876800" y="36576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200 </a:t>
            </a:r>
          </a:p>
        </p:txBody>
      </p:sp>
      <p:sp>
        <p:nvSpPr>
          <p:cNvPr id="23568" name="Text Box 52"/>
          <p:cNvSpPr txBox="1">
            <a:spLocks noChangeArrowheads="1"/>
          </p:cNvSpPr>
          <p:nvPr/>
        </p:nvSpPr>
        <p:spPr bwMode="auto">
          <a:xfrm>
            <a:off x="4876800" y="44958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100</a:t>
            </a:r>
            <a:r>
              <a:rPr lang="it-IT" altLang="it-IT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3569" name="Text Box 53"/>
          <p:cNvSpPr txBox="1">
            <a:spLocks noChangeArrowheads="1"/>
          </p:cNvSpPr>
          <p:nvPr/>
        </p:nvSpPr>
        <p:spPr bwMode="auto">
          <a:xfrm>
            <a:off x="457200" y="4038600"/>
            <a:ext cx="914400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200</a:t>
            </a:r>
          </a:p>
        </p:txBody>
      </p:sp>
      <p:sp>
        <p:nvSpPr>
          <p:cNvPr id="23570" name="Text Box 54"/>
          <p:cNvSpPr txBox="1">
            <a:spLocks noChangeArrowheads="1"/>
          </p:cNvSpPr>
          <p:nvPr/>
        </p:nvSpPr>
        <p:spPr bwMode="auto">
          <a:xfrm>
            <a:off x="1371600" y="4038600"/>
            <a:ext cx="2895600" cy="15621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latin typeface="Times New Roman" pitchFamily="18" charset="0"/>
              </a:rPr>
              <a:t>BONUS: gesto tecnico del giorno svolto in maniera corretta</a:t>
            </a:r>
          </a:p>
        </p:txBody>
      </p:sp>
      <p:sp>
        <p:nvSpPr>
          <p:cNvPr id="23571" name="Text Box 55"/>
          <p:cNvSpPr txBox="1">
            <a:spLocks noChangeArrowheads="1"/>
          </p:cNvSpPr>
          <p:nvPr/>
        </p:nvSpPr>
        <p:spPr bwMode="auto">
          <a:xfrm>
            <a:off x="7696200" y="0"/>
            <a:ext cx="144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>
                <a:solidFill>
                  <a:schemeClr val="hlink"/>
                </a:solidFill>
              </a:rPr>
              <a:t>S TEP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1200">
                <a:solidFill>
                  <a:schemeClr val="hlink"/>
                </a:solidFill>
              </a:rPr>
              <a:t>M ISURABILITA’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1200">
                <a:solidFill>
                  <a:schemeClr val="hlink"/>
                </a:solidFill>
              </a:rPr>
              <a:t>A RMONIA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1200">
                <a:solidFill>
                  <a:schemeClr val="folHlink"/>
                </a:solidFill>
              </a:rPr>
              <a:t>R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1200">
                <a:solidFill>
                  <a:schemeClr val="folHlink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2454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5481" y="2528900"/>
            <a:ext cx="779303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272751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 DELL’ALLENATORE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75481" y="1988840"/>
            <a:ext cx="7793038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FAR PARTE DI UNA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REALTÀ ORGANIZZATA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, ATTENTA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ALLA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CRESCITA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 DEI PROPRI COLLABORATORI</a:t>
            </a:r>
          </a:p>
          <a:p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DIVENTARE UN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MAESTRO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 DI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TECNICA INDIVIDUALE</a:t>
            </a:r>
          </a:p>
          <a:p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2400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ACCRESCERE LA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CAPICITÀ GESTIONALE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NEL RAPPORTO 1-A-1</a:t>
            </a:r>
          </a:p>
          <a:p>
            <a:endParaRPr lang="it-IT" altLang="it-IT" sz="2400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endParaRPr lang="it-IT" altLang="it-IT" sz="2400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7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 DEL GIOCATORE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75481" y="1916832"/>
            <a:ext cx="7793038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MIGLIORARE LE PROPRIE DOTI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TECNICO-TATTICHE</a:t>
            </a:r>
          </a:p>
          <a:p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2400" b="1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SFIDARE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SÉ STESSI E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AUTOVALUTARE </a:t>
            </a: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I PROPRI RISULTATI</a:t>
            </a: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2400" b="1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IMPARARE A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PORSI OBIETTIVI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E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CREARE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DEI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PERCORSI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PER RAGGIUNGERLI</a:t>
            </a:r>
          </a:p>
        </p:txBody>
      </p:sp>
    </p:spTree>
    <p:extLst>
      <p:ext uri="{BB962C8B-B14F-4D97-AF65-F5344CB8AC3E}">
        <p14:creationId xmlns:p14="http://schemas.microsoft.com/office/powerpoint/2010/main" val="88517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 DELLA SEDUTA</a:t>
            </a:r>
          </a:p>
        </p:txBody>
      </p:sp>
      <p:sp>
        <p:nvSpPr>
          <p:cNvPr id="2" name="Rettangolo 1"/>
          <p:cNvSpPr/>
          <p:nvPr/>
        </p:nvSpPr>
        <p:spPr>
          <a:xfrm>
            <a:off x="515440" y="1556792"/>
            <a:ext cx="3816000" cy="4030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OBIETTIVI </a:t>
            </a:r>
            <a:r>
              <a:rPr lang="it-IT" b="1" dirty="0">
                <a:latin typeface="Candara" panose="020E0502030303020204" pitchFamily="34" charset="0"/>
              </a:rPr>
              <a:t>TECNICO-TATTICI</a:t>
            </a:r>
          </a:p>
        </p:txBody>
      </p:sp>
      <p:sp>
        <p:nvSpPr>
          <p:cNvPr id="9" name="Rettangolo 8"/>
          <p:cNvSpPr/>
          <p:nvPr/>
        </p:nvSpPr>
        <p:spPr>
          <a:xfrm>
            <a:off x="4812560" y="1556792"/>
            <a:ext cx="3816000" cy="4030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OBIETTIVI </a:t>
            </a:r>
            <a:r>
              <a:rPr lang="it-IT" b="1" dirty="0">
                <a:latin typeface="Candara" panose="020E0502030303020204" pitchFamily="34" charset="0"/>
              </a:rPr>
              <a:t>PSICO-COGNITIVI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15440" y="2060847"/>
            <a:ext cx="3852000" cy="42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MIGLIORARE IL </a:t>
            </a:r>
            <a:r>
              <a:rPr lang="it-IT" sz="1600" b="1" dirty="0">
                <a:solidFill>
                  <a:schemeClr val="tx1"/>
                </a:solidFill>
              </a:rPr>
              <a:t>GESTO TECNICO </a:t>
            </a:r>
            <a:r>
              <a:rPr lang="it-IT" sz="1600" dirty="0">
                <a:solidFill>
                  <a:schemeClr val="tx1"/>
                </a:solidFill>
              </a:rPr>
              <a:t>ATTRAVERSO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AUMENTARE LA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VELOCITÀ D’ESECUZIONE 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POTENZIARE LA CAPACITÀ DI </a:t>
            </a:r>
            <a:r>
              <a:rPr lang="it-IT" sz="1600" b="1" dirty="0">
                <a:solidFill>
                  <a:schemeClr val="tx1"/>
                </a:solidFill>
              </a:rPr>
              <a:t>GESTIONE DEGLI SPAZI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SENSIBILIZZARE SULL’IMPORTANZA DEI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CAMBI DI RITMO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</a:rPr>
              <a:t>IMPARARE DIVERSI FONDAMENTALI TECNICI PER MIGLIORARE L’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ADATTAMENTO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812560" y="2060848"/>
            <a:ext cx="3852000" cy="42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MANTENERE ALTA LA </a:t>
            </a:r>
            <a:r>
              <a:rPr lang="it-IT" sz="1600" b="1" dirty="0">
                <a:solidFill>
                  <a:schemeClr val="tx1"/>
                </a:solidFill>
              </a:rPr>
              <a:t>CONCENTRAZIONE</a:t>
            </a:r>
            <a:r>
              <a:rPr lang="it-IT" sz="1600" dirty="0">
                <a:solidFill>
                  <a:schemeClr val="tx1"/>
                </a:solidFill>
              </a:rPr>
              <a:t> SOTTO SFORZO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INCREMENTARE LA CAPACITÀ DI </a:t>
            </a:r>
            <a:r>
              <a:rPr lang="it-IT" sz="1600" b="1" dirty="0">
                <a:solidFill>
                  <a:schemeClr val="tx1"/>
                </a:solidFill>
              </a:rPr>
              <a:t>ANTICIPAZIONE MENTALE</a:t>
            </a:r>
            <a:endParaRPr lang="it-IT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STIMOLARE IL </a:t>
            </a:r>
            <a:r>
              <a:rPr lang="it-IT" sz="1600" b="1" dirty="0">
                <a:solidFill>
                  <a:schemeClr val="tx1"/>
                </a:solidFill>
              </a:rPr>
              <a:t>PROBLEM SOLVING</a:t>
            </a:r>
            <a:r>
              <a:rPr lang="it-IT" sz="1600" dirty="0">
                <a:solidFill>
                  <a:schemeClr val="tx1"/>
                </a:solidFill>
              </a:rPr>
              <a:t> ATTRAVERSO LA PSICOCINETICA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ACQUISIRE UN MODELLO DI </a:t>
            </a:r>
            <a:r>
              <a:rPr lang="it-IT" sz="1600" b="1" dirty="0">
                <a:solidFill>
                  <a:schemeClr val="tx1"/>
                </a:solidFill>
              </a:rPr>
              <a:t>AUTOVALUTAZIONE </a:t>
            </a:r>
            <a:r>
              <a:rPr lang="it-IT" sz="1600" dirty="0">
                <a:solidFill>
                  <a:schemeClr val="tx1"/>
                </a:solidFill>
              </a:rPr>
              <a:t>EQUILIBRATA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POTENZIARE L’</a:t>
            </a:r>
            <a:r>
              <a:rPr lang="it-IT" sz="1600" b="1" dirty="0">
                <a:solidFill>
                  <a:schemeClr val="tx1"/>
                </a:solidFill>
              </a:rPr>
              <a:t>AUTOEFFICIACIA</a:t>
            </a:r>
            <a:r>
              <a:rPr lang="it-IT" sz="1600" dirty="0">
                <a:solidFill>
                  <a:schemeClr val="tx1"/>
                </a:solidFill>
              </a:rPr>
              <a:t> NEL RAGGIUNGIMENTO DEI PROPRI OBIETTIVI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88517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75481" y="285750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CAPIRE LA VALENZA DI UN GESTO TECNICO PER TRASFORMARLO IN UN VANTAGGIO TATTICO</a:t>
            </a:r>
          </a:p>
        </p:txBody>
      </p:sp>
    </p:spTree>
    <p:extLst>
      <p:ext uri="{BB962C8B-B14F-4D97-AF65-F5344CB8AC3E}">
        <p14:creationId xmlns:p14="http://schemas.microsoft.com/office/powerpoint/2010/main" val="379687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5481" y="2528900"/>
            <a:ext cx="779303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01072" y="116632"/>
            <a:ext cx="24354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COS’È SMARTGOAL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METODO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 CORSI</a:t>
            </a:r>
          </a:p>
          <a:p>
            <a:pPr marL="0" indent="0" algn="r">
              <a:spcBef>
                <a:spcPts val="0"/>
              </a:spcBef>
              <a:spcAft>
                <a:spcPts val="300"/>
              </a:spcAft>
              <a:buNone/>
            </a:pPr>
            <a:r>
              <a:rPr lang="it-IT" altLang="it-IT" sz="800" b="1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IL TEAM</a:t>
            </a:r>
          </a:p>
        </p:txBody>
      </p:sp>
    </p:spTree>
    <p:extLst>
      <p:ext uri="{BB962C8B-B14F-4D97-AF65-F5344CB8AC3E}">
        <p14:creationId xmlns:p14="http://schemas.microsoft.com/office/powerpoint/2010/main" val="961162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1083</Words>
  <Application>Microsoft Office PowerPoint</Application>
  <PresentationFormat>Presentazione su schermo (4:3)</PresentationFormat>
  <Paragraphs>452</Paragraphs>
  <Slides>32</Slides>
  <Notes>0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Arial</vt:lpstr>
      <vt:lpstr>Arial Narrow</vt:lpstr>
      <vt:lpstr>Calibri</vt:lpstr>
      <vt:lpstr>Candara</vt:lpstr>
      <vt:lpstr>Courier New</vt:lpstr>
      <vt:lpstr>Helvetica</vt:lpstr>
      <vt:lpstr>Times New Roman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TABELLA PUNTEGGI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Saporito</dc:creator>
  <cp:lastModifiedBy>Luciano Vignola</cp:lastModifiedBy>
  <cp:revision>51</cp:revision>
  <dcterms:created xsi:type="dcterms:W3CDTF">2017-01-15T13:22:31Z</dcterms:created>
  <dcterms:modified xsi:type="dcterms:W3CDTF">2018-12-18T07:00:42Z</dcterms:modified>
</cp:coreProperties>
</file>